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8" r:id="rId3"/>
    <p:sldId id="289" r:id="rId4"/>
    <p:sldId id="256" r:id="rId5"/>
    <p:sldId id="291" r:id="rId6"/>
    <p:sldId id="287" r:id="rId7"/>
    <p:sldId id="290" r:id="rId8"/>
    <p:sldId id="292" r:id="rId9"/>
    <p:sldId id="293" r:id="rId10"/>
    <p:sldId id="294" r:id="rId11"/>
    <p:sldId id="259" r:id="rId12"/>
    <p:sldId id="284" r:id="rId13"/>
    <p:sldId id="285" r:id="rId14"/>
    <p:sldId id="286" r:id="rId15"/>
    <p:sldId id="282" r:id="rId16"/>
    <p:sldId id="283" r:id="rId17"/>
    <p:sldId id="281" r:id="rId18"/>
    <p:sldId id="258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6" r:id="rId31"/>
    <p:sldId id="271" r:id="rId32"/>
    <p:sldId id="272" r:id="rId33"/>
    <p:sldId id="273" r:id="rId34"/>
    <p:sldId id="274" r:id="rId35"/>
    <p:sldId id="275" r:id="rId36"/>
    <p:sldId id="277" r:id="rId37"/>
    <p:sldId id="278" r:id="rId38"/>
    <p:sldId id="279" r:id="rId39"/>
    <p:sldId id="28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24"/>
  </p:normalViewPr>
  <p:slideViewPr>
    <p:cSldViewPr snapToGrid="0" snapToObjects="1">
      <p:cViewPr varScale="1">
        <p:scale>
          <a:sx n="114" d="100"/>
          <a:sy n="114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7A42-DAD8-9146-9135-5549FB42B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3C1C9-4355-5A48-86B1-FC4AB67D2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47C89-9A22-744C-9C08-0AA817E4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2993C-D6A3-E44A-A72D-7D28CAA7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A9609-C737-E646-AA33-AA1799A0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5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D19B-42EB-FD4A-BF23-E101C4E5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717A-75A2-3543-8787-D21BAA01A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70646-096D-D749-B5A7-EDFE924C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CEFC-31F8-1445-AB36-A448C720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31BD-E64F-814D-A229-9E8A8E36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1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57DD3-6A43-D54C-9771-1CA03747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6BE4D-45F3-3A45-87BD-EEDA6CC9D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3D5CF-E245-F045-A8CF-69EA770C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C5CE2-2FA8-034F-A540-764886A5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8D121-B2DE-0344-8392-7B5B6E6C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5C8E-B0DF-524D-9F74-58A913C7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20472-3DAB-CA46-A9D8-DB6D9A54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C93DD-DC8D-094E-92B0-8864F76E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14309-A28F-C749-AD80-4659CC34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AA4EF-4671-F244-8281-74367CC8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1ACD-8B5B-1F41-A3A6-2B7D0F0C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53D1D-15FE-2947-8B8C-87971E6AB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CD52-5F9A-624F-9E00-8B8C3838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CC0FA-D9FD-A946-86AC-F0ADB289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4FEB1-6E13-7C42-9430-D24F2E7C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5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644-132F-8F48-AD6C-CD4053DE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A3FE-78B9-B34C-A9AF-076580E81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02EC0-90B7-1243-8640-5EC4B7246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3E42E-FF6C-334A-A905-7738BEC1F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F57C7-77BE-8E49-9E74-87AA4521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AF15B-D09F-8D45-BB37-8D2976F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3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C73D-5F48-D44C-B043-44EA09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412-30BC-BE48-A235-59DDAB60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0FBEA-B0E8-5641-BAD7-9343C9D86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790DD-2AEC-4B40-A0FC-5A42B6770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33726-D530-D24B-B1C9-FF1DFF172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079B9-2EE5-4F4F-970F-89A6E6D6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E20D8-E3D3-C74B-A4C1-D71DAD9B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DED43-274F-9D46-82F8-15328F6C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9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932C-EEE1-944B-8F54-AA7EB4A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103E2-6F58-1640-A0DB-CE9B92D8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36548-7EB8-6F47-A4B9-04A8315D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5B6F2-B067-F04E-8D52-91913F4E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8335-4199-5243-A666-A19CBD79D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2FF74-640D-2345-9AB1-CFBCFB02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13DC-DAF3-8B4D-9454-3174BF63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26E0-7EFB-014E-80FA-0E5339C7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44E1E-DC7D-E042-A677-0430C3725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EB819-39FB-8D42-9E55-3CCCA3D49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68F0D-BFA3-4444-9FF9-7DCC9D23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9C3DF-1214-EC4B-8398-4F58A6AD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B02D2-38AD-8349-AD2A-2047951D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EC7-AD6F-EF43-947E-41BEBD7C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B4FB6-3463-4744-8F23-82EB354AF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9DD89-56BD-104A-B53D-44412BA69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1F512-1630-DB43-BFC3-C0B8F93A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3F49A-CB19-D243-94E6-4D93F899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73B9-82E3-E14A-B824-63B48DE4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5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C31A4-FE59-8C4D-BD43-E35450D0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AED62-9EE2-C24D-8BA0-C0B168B94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1B2F0-62B0-C248-8EF0-5B266104B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4B9EF-0A54-2D44-B53D-5F0098BE52BE}" type="datetimeFigureOut">
              <a:rPr lang="en-US" smtClean="0"/>
              <a:t>1/23/21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174FC-3F47-E044-AEEA-761D994DD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E211-BB1C-2443-9EF9-0B62B20BC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7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A15529-A216-4948-B61F-F22B971F98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ABD5E-53A6-1F47-995B-FE125E15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208665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64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UX in Android</a:t>
            </a:r>
          </a:p>
        </p:txBody>
      </p:sp>
    </p:spTree>
    <p:extLst>
      <p:ext uri="{BB962C8B-B14F-4D97-AF65-F5344CB8AC3E}">
        <p14:creationId xmlns:p14="http://schemas.microsoft.com/office/powerpoint/2010/main" val="2456363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UX in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4071685" y="2875002"/>
            <a:ext cx="38789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Drawables</a:t>
            </a:r>
            <a:endParaRPr lang="en-US" sz="6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7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UX in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3736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70C0">
                    <a:alpha val="30000"/>
                  </a:srgbClr>
                </a:solidFill>
              </a:rPr>
              <a:t>Drawables</a:t>
            </a:r>
            <a:endParaRPr lang="en-US" sz="4800" b="1" dirty="0">
              <a:solidFill>
                <a:srgbClr val="0070C0">
                  <a:alpha val="30000"/>
                </a:srgb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884889" y="2875002"/>
            <a:ext cx="22525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Styles</a:t>
            </a:r>
          </a:p>
        </p:txBody>
      </p:sp>
    </p:spTree>
    <p:extLst>
      <p:ext uri="{BB962C8B-B14F-4D97-AF65-F5344CB8AC3E}">
        <p14:creationId xmlns:p14="http://schemas.microsoft.com/office/powerpoint/2010/main" val="3839130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UX in Android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37360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 err="1">
                <a:solidFill>
                  <a:srgbClr val="0070C0">
                    <a:alpha val="30000"/>
                  </a:srgbClr>
                </a:solidFill>
              </a:rPr>
              <a:t>Drawables</a:t>
            </a:r>
            <a:endParaRPr lang="en-US" sz="4800" b="1" dirty="0">
              <a:solidFill>
                <a:srgbClr val="0070C0">
                  <a:alpha val="30000"/>
                </a:srgbClr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796606" y="3259299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Theme</a:t>
            </a:r>
          </a:p>
        </p:txBody>
      </p:sp>
    </p:spTree>
    <p:extLst>
      <p:ext uri="{BB962C8B-B14F-4D97-AF65-F5344CB8AC3E}">
        <p14:creationId xmlns:p14="http://schemas.microsoft.com/office/powerpoint/2010/main" val="3701813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1523999" y="1859339"/>
            <a:ext cx="47445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 err="1">
                <a:solidFill>
                  <a:srgbClr val="0070C0"/>
                </a:solidFill>
              </a:rPr>
              <a:t>Drawables</a:t>
            </a:r>
            <a:endParaRPr lang="en-US" sz="6600" b="1" dirty="0">
              <a:solidFill>
                <a:srgbClr val="0070C0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Styles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Themes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818379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1523999" y="1859339"/>
            <a:ext cx="47445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 err="1">
                <a:solidFill>
                  <a:srgbClr val="0070C0"/>
                </a:solidFill>
              </a:rPr>
              <a:t>Drawables</a:t>
            </a:r>
            <a:endParaRPr lang="en-US" sz="6600" b="1" dirty="0">
              <a:solidFill>
                <a:srgbClr val="0070C0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Styles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Themes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400101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3723715" y="1859339"/>
            <a:ext cx="47445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 err="1"/>
              <a:t>Drawables</a:t>
            </a:r>
            <a:endParaRPr lang="en-US" sz="66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Styles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866532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DBD59D2-D955-144E-9D1D-D0A786C6B5F6}"/>
              </a:ext>
            </a:extLst>
          </p:cNvPr>
          <p:cNvSpPr txBox="1"/>
          <p:nvPr/>
        </p:nvSpPr>
        <p:spPr>
          <a:xfrm>
            <a:off x="3159270" y="1340050"/>
            <a:ext cx="675441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Performance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Accuracy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10401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3723715" y="1859339"/>
            <a:ext cx="550458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Faster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Reduce code</a:t>
            </a:r>
          </a:p>
        </p:txBody>
      </p:sp>
    </p:spTree>
    <p:extLst>
      <p:ext uri="{BB962C8B-B14F-4D97-AF65-F5344CB8AC3E}">
        <p14:creationId xmlns:p14="http://schemas.microsoft.com/office/powerpoint/2010/main" val="74565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961AA-AC74-204E-BD15-3B565146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3823784"/>
            <a:ext cx="6756400" cy="227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B6E019-FA8C-264D-A969-9E7FF6D1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760916"/>
            <a:ext cx="6756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32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833760" y="1712584"/>
            <a:ext cx="109066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Drawable is generic class used to present any kind of graphic</a:t>
            </a:r>
          </a:p>
          <a:p>
            <a:endParaRPr lang="en-US" sz="6600" b="1" dirty="0"/>
          </a:p>
          <a:p>
            <a:r>
              <a:rPr lang="en-US" sz="6600" b="1" dirty="0"/>
              <a:t>res/drawable project folder</a:t>
            </a:r>
          </a:p>
        </p:txBody>
      </p:sp>
    </p:spTree>
    <p:extLst>
      <p:ext uri="{BB962C8B-B14F-4D97-AF65-F5344CB8AC3E}">
        <p14:creationId xmlns:p14="http://schemas.microsoft.com/office/powerpoint/2010/main" val="230445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1872338" y="1340050"/>
            <a:ext cx="9082936" cy="51706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Bitmap file (</a:t>
            </a:r>
            <a:r>
              <a:rPr lang="en-US" sz="6600" b="1" dirty="0" err="1"/>
              <a:t>png</a:t>
            </a:r>
            <a:r>
              <a:rPr lang="en-US" sz="6600" b="1" dirty="0"/>
              <a:t>. Jpeg)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Shape drawable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Layer List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Vector drawable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Transition drawable</a:t>
            </a:r>
          </a:p>
        </p:txBody>
      </p:sp>
    </p:spTree>
    <p:extLst>
      <p:ext uri="{BB962C8B-B14F-4D97-AF65-F5344CB8AC3E}">
        <p14:creationId xmlns:p14="http://schemas.microsoft.com/office/powerpoint/2010/main" val="2708649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1127271" y="369206"/>
            <a:ext cx="955201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Bitmap files are a set of pixels in a grid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/>
              <a:t>Vector graphics are describing the objects geometrically. (this means vector can scale with no loss of quality</a:t>
            </a:r>
          </a:p>
        </p:txBody>
      </p:sp>
    </p:spTree>
    <p:extLst>
      <p:ext uri="{BB962C8B-B14F-4D97-AF65-F5344CB8AC3E}">
        <p14:creationId xmlns:p14="http://schemas.microsoft.com/office/powerpoint/2010/main" val="3322286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6791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Image asset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Helps you to build multiple versions of each bitmap for different disparate resolutions.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Create your own app icon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22214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6919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Vector asset Studio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Create one image in xml and it will be able to scale for all different devices.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Create your own app icon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59084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4702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Use smallest resolution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Resize, crop, compress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Vector drawings for simple images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Use Lib: Glide or Picasso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Use lossy image formats and adjust quality where possible</a:t>
            </a:r>
          </a:p>
          <a:p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823201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4702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Performance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Image downloading and caching library for Android (glide, Picasso)</a:t>
            </a:r>
          </a:p>
        </p:txBody>
      </p:sp>
    </p:spTree>
    <p:extLst>
      <p:ext uri="{BB962C8B-B14F-4D97-AF65-F5344CB8AC3E}">
        <p14:creationId xmlns:p14="http://schemas.microsoft.com/office/powerpoint/2010/main" val="1449068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56546" y="264433"/>
            <a:ext cx="19143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02813" y="1372429"/>
            <a:ext cx="108409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Specify the look and feel of individual views in android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Why?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Reduce duplication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Make code more compact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Manage visual appearance of many components with one style.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Inherit and expand of a parent style</a:t>
            </a:r>
          </a:p>
        </p:txBody>
      </p:sp>
    </p:spTree>
    <p:extLst>
      <p:ext uri="{BB962C8B-B14F-4D97-AF65-F5344CB8AC3E}">
        <p14:creationId xmlns:p14="http://schemas.microsoft.com/office/powerpoint/2010/main" val="813779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2598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Theme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436680" y="2192362"/>
            <a:ext cx="108409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Is a style which applied to an entire activity or even entire application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 Applied in the Android Manifest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There are few Android templates “</a:t>
            </a:r>
            <a:r>
              <a:rPr lang="en-US" sz="4000" b="1" dirty="0" err="1"/>
              <a:t>AppTheme</a:t>
            </a:r>
            <a:r>
              <a:rPr lang="en-US" sz="4000" b="1" dirty="0"/>
              <a:t>”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40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High-density </a:t>
            </a:r>
            <a:r>
              <a:rPr lang="en-US" sz="4000" b="1" dirty="0" err="1"/>
              <a:t>pixles</a:t>
            </a:r>
            <a:endParaRPr lang="en-US" sz="4000" b="1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/>
              <a:t>Px = </a:t>
            </a:r>
            <a:r>
              <a:rPr lang="en-US" sz="4000" b="1" dirty="0" err="1"/>
              <a:t>dp</a:t>
            </a:r>
            <a:r>
              <a:rPr lang="en-US" sz="4000" b="1" dirty="0"/>
              <a:t> * (dpi / 160)</a:t>
            </a:r>
          </a:p>
        </p:txBody>
      </p:sp>
    </p:spTree>
    <p:extLst>
      <p:ext uri="{BB962C8B-B14F-4D97-AF65-F5344CB8AC3E}">
        <p14:creationId xmlns:p14="http://schemas.microsoft.com/office/powerpoint/2010/main" val="3985277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313A7-6C86-F348-B5A9-E214B8EF4EBA}"/>
              </a:ext>
            </a:extLst>
          </p:cNvPr>
          <p:cNvSpPr txBox="1"/>
          <p:nvPr/>
        </p:nvSpPr>
        <p:spPr>
          <a:xfrm>
            <a:off x="2606566" y="1313793"/>
            <a:ext cx="1898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Layer List example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33BF6D-9E8E-DE46-B5D7-7CCBF8B9D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800350"/>
            <a:ext cx="15240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18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10AD8-5B55-9942-88F1-57D9E6D7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7" y="0"/>
            <a:ext cx="38576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0F922B-CE12-8643-A0FB-3C8B7E0B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88" y="0"/>
            <a:ext cx="3857625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36792B-FF44-1441-95C4-7AB2B9ADA8F9}"/>
              </a:ext>
            </a:extLst>
          </p:cNvPr>
          <p:cNvCxnSpPr/>
          <p:nvPr/>
        </p:nvCxnSpPr>
        <p:spPr>
          <a:xfrm>
            <a:off x="6266985" y="1237785"/>
            <a:ext cx="0" cy="4360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93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7313A7-6C86-F348-B5A9-E214B8EF4EBA}"/>
              </a:ext>
            </a:extLst>
          </p:cNvPr>
          <p:cNvSpPr txBox="1"/>
          <p:nvPr/>
        </p:nvSpPr>
        <p:spPr>
          <a:xfrm>
            <a:off x="2606566" y="1313793"/>
            <a:ext cx="279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GradientDrawable</a:t>
            </a:r>
            <a:r>
              <a:rPr lang="en-US" b="1" dirty="0"/>
              <a:t> example</a:t>
            </a: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167A94A-1001-C34E-A6C4-EF84314E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222500"/>
            <a:ext cx="73533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33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87EFA1-0189-2F4B-9ECB-5C64BF40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00" y="585800"/>
            <a:ext cx="6697066" cy="61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8B7856-E5B6-CE44-8907-72D8591520FD}"/>
              </a:ext>
            </a:extLst>
          </p:cNvPr>
          <p:cNvGrpSpPr/>
          <p:nvPr/>
        </p:nvGrpSpPr>
        <p:grpSpPr>
          <a:xfrm>
            <a:off x="4415513" y="1982474"/>
            <a:ext cx="2208002" cy="362768"/>
            <a:chOff x="3286801" y="2110879"/>
            <a:chExt cx="2208002" cy="36276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4F125D3-534C-0647-A8BB-843EE4650390}"/>
                </a:ext>
              </a:extLst>
            </p:cNvPr>
            <p:cNvCxnSpPr>
              <a:cxnSpLocks/>
            </p:cNvCxnSpPr>
            <p:nvPr/>
          </p:nvCxnSpPr>
          <p:spPr>
            <a:xfrm>
              <a:off x="3547753" y="2292263"/>
              <a:ext cx="1947050" cy="1"/>
            </a:xfrm>
            <a:prstGeom prst="straightConnector1">
              <a:avLst/>
            </a:prstGeom>
            <a:ln w="25400" cap="rnd" cmpd="sng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061432-AA4A-0940-ACF8-C3CD50490850}"/>
                </a:ext>
              </a:extLst>
            </p:cNvPr>
            <p:cNvSpPr/>
            <p:nvPr/>
          </p:nvSpPr>
          <p:spPr>
            <a:xfrm>
              <a:off x="3286801" y="2110879"/>
              <a:ext cx="362768" cy="362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C7B825-38BB-FE46-A806-913F0D2D2370}"/>
              </a:ext>
            </a:extLst>
          </p:cNvPr>
          <p:cNvCxnSpPr>
            <a:cxnSpLocks/>
          </p:cNvCxnSpPr>
          <p:nvPr/>
        </p:nvCxnSpPr>
        <p:spPr>
          <a:xfrm>
            <a:off x="3478547" y="2580369"/>
            <a:ext cx="3028453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B27DF53-B60D-E64A-B2A8-93BF05FC61B1}"/>
              </a:ext>
            </a:extLst>
          </p:cNvPr>
          <p:cNvSpPr/>
          <p:nvPr/>
        </p:nvSpPr>
        <p:spPr>
          <a:xfrm>
            <a:off x="3217595" y="2398985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3AB097-B52B-DD4A-A10D-DFA4942BC953}"/>
              </a:ext>
            </a:extLst>
          </p:cNvPr>
          <p:cNvCxnSpPr>
            <a:cxnSpLocks/>
          </p:cNvCxnSpPr>
          <p:nvPr/>
        </p:nvCxnSpPr>
        <p:spPr>
          <a:xfrm>
            <a:off x="4103931" y="2943137"/>
            <a:ext cx="3028453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E7F4765-B5C5-C747-B703-879F0E011EDA}"/>
              </a:ext>
            </a:extLst>
          </p:cNvPr>
          <p:cNvSpPr/>
          <p:nvPr/>
        </p:nvSpPr>
        <p:spPr>
          <a:xfrm>
            <a:off x="3842979" y="2761753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9AE2BB-CDC6-1747-878F-75F332EF8A4E}"/>
              </a:ext>
            </a:extLst>
          </p:cNvPr>
          <p:cNvCxnSpPr>
            <a:cxnSpLocks/>
          </p:cNvCxnSpPr>
          <p:nvPr/>
        </p:nvCxnSpPr>
        <p:spPr>
          <a:xfrm>
            <a:off x="4676465" y="4810037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A07D723-98CB-F84D-AF2E-DBFB3C914D67}"/>
              </a:ext>
            </a:extLst>
          </p:cNvPr>
          <p:cNvSpPr/>
          <p:nvPr/>
        </p:nvSpPr>
        <p:spPr>
          <a:xfrm>
            <a:off x="4319540" y="4628653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FCBDB-E413-0444-8A5D-BBD3F3E12DC0}"/>
              </a:ext>
            </a:extLst>
          </p:cNvPr>
          <p:cNvSpPr/>
          <p:nvPr/>
        </p:nvSpPr>
        <p:spPr>
          <a:xfrm>
            <a:off x="113241" y="1287783"/>
            <a:ext cx="6096000" cy="222240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Chose icon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typeand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change name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Choose Image, Clipart, or Text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Click icon to chose clipart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Inspect assets for multiple screen sizes</a:t>
            </a:r>
          </a:p>
        </p:txBody>
      </p:sp>
    </p:spTree>
    <p:extLst>
      <p:ext uri="{BB962C8B-B14F-4D97-AF65-F5344CB8AC3E}">
        <p14:creationId xmlns:p14="http://schemas.microsoft.com/office/powerpoint/2010/main" val="2773214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3A61FAB-AE98-704D-9C93-DDF53972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40" y="623454"/>
            <a:ext cx="6563158" cy="561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2EBE8D-F31C-8046-8001-B506E9DBA3C9}"/>
              </a:ext>
            </a:extLst>
          </p:cNvPr>
          <p:cNvCxnSpPr>
            <a:cxnSpLocks/>
          </p:cNvCxnSpPr>
          <p:nvPr/>
        </p:nvCxnSpPr>
        <p:spPr>
          <a:xfrm>
            <a:off x="4163649" y="2214754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AC5E22D-7C49-784E-B732-1EC686A24E18}"/>
              </a:ext>
            </a:extLst>
          </p:cNvPr>
          <p:cNvSpPr/>
          <p:nvPr/>
        </p:nvSpPr>
        <p:spPr>
          <a:xfrm>
            <a:off x="3806724" y="2033370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C5DFC9-DCF7-7B4E-A2CB-29DDC24B1ED8}"/>
              </a:ext>
            </a:extLst>
          </p:cNvPr>
          <p:cNvCxnSpPr>
            <a:cxnSpLocks/>
          </p:cNvCxnSpPr>
          <p:nvPr/>
        </p:nvCxnSpPr>
        <p:spPr>
          <a:xfrm>
            <a:off x="4080970" y="2806425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5AFB80F-C07C-9944-BF9B-91CCF78FE7F9}"/>
              </a:ext>
            </a:extLst>
          </p:cNvPr>
          <p:cNvSpPr/>
          <p:nvPr/>
        </p:nvSpPr>
        <p:spPr>
          <a:xfrm>
            <a:off x="3724045" y="2625041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F74CFF-66E8-C642-BACF-221EC451B740}"/>
              </a:ext>
            </a:extLst>
          </p:cNvPr>
          <p:cNvSpPr/>
          <p:nvPr/>
        </p:nvSpPr>
        <p:spPr>
          <a:xfrm>
            <a:off x="340302" y="3660699"/>
            <a:ext cx="4684059" cy="2222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Choose from Material Icon library, or supply your own SVG or PSD vector drawing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Opens Material Icon library</a:t>
            </a:r>
          </a:p>
        </p:txBody>
      </p:sp>
    </p:spTree>
    <p:extLst>
      <p:ext uri="{BB962C8B-B14F-4D97-AF65-F5344CB8AC3E}">
        <p14:creationId xmlns:p14="http://schemas.microsoft.com/office/powerpoint/2010/main" val="43570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CA5D8D-3314-FC4E-BBB5-BF524C3CE678}"/>
              </a:ext>
            </a:extLst>
          </p:cNvPr>
          <p:cNvSpPr/>
          <p:nvPr/>
        </p:nvSpPr>
        <p:spPr>
          <a:xfrm>
            <a:off x="1165412" y="10847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Roboto"/>
              </a:rPr>
              <a:t>What is a Style?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0FB4A6-AFD5-CD4D-9F5A-88F9B33867AD}"/>
              </a:ext>
            </a:extLst>
          </p:cNvPr>
          <p:cNvSpPr/>
          <p:nvPr/>
        </p:nvSpPr>
        <p:spPr>
          <a:xfrm>
            <a:off x="1878106" y="213633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Collection of attributes that define the visual appearance of a View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Reduce duplication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Make code more compact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Manage visual appearance of many components with one style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233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F4AB96-54F6-2F4F-B3A6-15311CC9221A}"/>
              </a:ext>
            </a:extLst>
          </p:cNvPr>
          <p:cNvSpPr/>
          <p:nvPr/>
        </p:nvSpPr>
        <p:spPr>
          <a:xfrm>
            <a:off x="1057835" y="112067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&lt;TextView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android:layout_width="match_parent"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android:layout_height="wrap_content"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android:textColor="#00FF00"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android:typeface="monospace"</a:t>
            </a:r>
            <a:endParaRPr lang="en-US"/>
          </a:p>
          <a:p>
            <a:r>
              <a:rPr lang="en-US">
                <a:solidFill>
                  <a:srgbClr val="424242"/>
                </a:solidFill>
                <a:latin typeface="Consolas" panose="020B0609020204030204" pitchFamily="49" charset="0"/>
              </a:rPr>
              <a:t>  android:text="@string/hello" /&gt;</a:t>
            </a:r>
            <a:endParaRPr lang="en-US"/>
          </a:p>
          <a:p>
            <a:br>
              <a:rPr lang="en-US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3CFE60-55C4-514A-99C8-7481FB240892}"/>
              </a:ext>
            </a:extLst>
          </p:cNvPr>
          <p:cNvSpPr/>
          <p:nvPr/>
        </p:nvSpPr>
        <p:spPr>
          <a:xfrm>
            <a:off x="5791200" y="425999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&lt;</a:t>
            </a:r>
            <a:r>
              <a:rPr lang="en-US" dirty="0" err="1">
                <a:solidFill>
                  <a:srgbClr val="424242"/>
                </a:solidFill>
                <a:latin typeface="Consolas" panose="020B0609020204030204" pitchFamily="49" charset="0"/>
              </a:rPr>
              <a:t>TextView</a:t>
            </a:r>
            <a:endParaRPr lang="en-US" dirty="0"/>
          </a:p>
          <a:p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    style="@style/</a:t>
            </a:r>
            <a:r>
              <a:rPr lang="en-US" dirty="0" err="1">
                <a:solidFill>
                  <a:srgbClr val="424242"/>
                </a:solidFill>
                <a:latin typeface="Consolas" panose="020B0609020204030204" pitchFamily="49" charset="0"/>
              </a:rPr>
              <a:t>CodeFont</a:t>
            </a:r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"</a:t>
            </a:r>
            <a:endParaRPr lang="en-US" dirty="0"/>
          </a:p>
          <a:p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424242"/>
                </a:solidFill>
                <a:latin typeface="Consolas" panose="020B0609020204030204" pitchFamily="49" charset="0"/>
              </a:rPr>
              <a:t>android:text</a:t>
            </a:r>
            <a:r>
              <a:rPr lang="en-US" dirty="0">
                <a:solidFill>
                  <a:srgbClr val="424242"/>
                </a:solidFill>
                <a:latin typeface="Consolas" panose="020B0609020204030204" pitchFamily="49" charset="0"/>
              </a:rPr>
              <a:t>="@string/hello" /&gt;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490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34B987-D076-CC41-AEE7-C654BC23E527}"/>
              </a:ext>
            </a:extLst>
          </p:cNvPr>
          <p:cNvSpPr/>
          <p:nvPr/>
        </p:nvSpPr>
        <p:spPr>
          <a:xfrm>
            <a:off x="1380564" y="1541947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>
                <a:solidFill>
                  <a:srgbClr val="000000"/>
                </a:solidFill>
                <a:latin typeface="Roboto"/>
              </a:rPr>
              <a:t> </a:t>
            </a:r>
            <a:r>
              <a:rPr lang="en-US" b="1">
                <a:solidFill>
                  <a:srgbClr val="000000"/>
                </a:solidFill>
                <a:latin typeface="Roboto"/>
              </a:rPr>
              <a:t>styles.xml</a:t>
            </a:r>
            <a:r>
              <a:rPr lang="en-US">
                <a:solidFill>
                  <a:srgbClr val="000000"/>
                </a:solidFill>
                <a:latin typeface="Roboto"/>
              </a:rPr>
              <a:t> is in </a:t>
            </a:r>
            <a:r>
              <a:rPr lang="en-US" b="1">
                <a:solidFill>
                  <a:srgbClr val="000000"/>
                </a:solidFill>
                <a:latin typeface="Roboto"/>
              </a:rPr>
              <a:t>res/values</a:t>
            </a:r>
            <a:endParaRPr lang="en-US"/>
          </a:p>
          <a:p>
            <a:br>
              <a:rPr lang="en-US"/>
            </a:br>
            <a:r>
              <a:rPr lang="en-US"/>
              <a:t>&lt;resources&gt;</a:t>
            </a:r>
          </a:p>
          <a:p>
            <a:r>
              <a:rPr lang="en-US"/>
              <a:t>    &lt;style name="CodeFont"&gt;</a:t>
            </a:r>
          </a:p>
          <a:p>
            <a:r>
              <a:rPr lang="en-US"/>
              <a:t>        &lt;item name="android:textColor"&gt;#00FF00&lt;/item&gt;</a:t>
            </a:r>
          </a:p>
          <a:p>
            <a:r>
              <a:rPr lang="en-US"/>
              <a:t>        &lt;item name="android:typeface"&gt;monospace&lt;/item&gt;</a:t>
            </a:r>
          </a:p>
          <a:p>
            <a:r>
              <a:rPr lang="en-US"/>
              <a:t>    &lt;/style&gt;</a:t>
            </a:r>
          </a:p>
          <a:p>
            <a:r>
              <a:rPr lang="en-US"/>
              <a:t>&lt;/resources&gt;</a:t>
            </a:r>
          </a:p>
          <a:p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20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946C4E-C453-8B40-893E-893171BA3020}"/>
              </a:ext>
            </a:extLst>
          </p:cNvPr>
          <p:cNvSpPr/>
          <p:nvPr/>
        </p:nvSpPr>
        <p:spPr>
          <a:xfrm>
            <a:off x="3048000" y="705178"/>
            <a:ext cx="6096000" cy="544764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dirty="0">
                <a:solidFill>
                  <a:srgbClr val="000000"/>
                </a:solidFill>
                <a:latin typeface="Roboto"/>
              </a:rPr>
              <a:t>Define a parent style..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. 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&lt;resources&gt;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&lt;style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CodeFont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&lt;item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android:layout_width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match_parent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&lt;/item&gt;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&lt;item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android:layout_height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wrap_content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&lt;/item&gt;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&lt;item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android:textColor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"&gt;#00FF00&lt;/item&gt;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&lt;item name="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android:typeface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"&gt;monospace&lt;/item&gt;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   &lt;/style&gt;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&lt;/resources&gt;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027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019E86-1912-7A46-BAD8-68A3D98BB4DD}"/>
              </a:ext>
            </a:extLst>
          </p:cNvPr>
          <p:cNvSpPr/>
          <p:nvPr/>
        </p:nvSpPr>
        <p:spPr>
          <a:xfrm>
            <a:off x="2415988" y="179341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  <a:latin typeface="Roboto"/>
              </a:rPr>
              <a:t>Define child with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Codefont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as parent </a:t>
            </a:r>
            <a:endParaRPr lang="en-US" dirty="0"/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&lt;resources&gt;</a:t>
            </a:r>
          </a:p>
          <a:p>
            <a:r>
              <a:rPr lang="en-US" dirty="0"/>
              <a:t>    &lt;style name="</a:t>
            </a:r>
            <a:r>
              <a:rPr lang="en-US" dirty="0" err="1"/>
              <a:t>RedCode</a:t>
            </a:r>
            <a:r>
              <a:rPr lang="en-US" dirty="0"/>
              <a:t>" parent="@style/</a:t>
            </a:r>
            <a:r>
              <a:rPr lang="en-US" dirty="0" err="1"/>
              <a:t>Codefont</a:t>
            </a:r>
            <a:r>
              <a:rPr lang="en-US" dirty="0"/>
              <a:t>&gt;</a:t>
            </a:r>
          </a:p>
          <a:p>
            <a:r>
              <a:rPr lang="en-US" dirty="0"/>
              <a:t>        &lt;item name="</a:t>
            </a:r>
            <a:r>
              <a:rPr lang="en-US" dirty="0" err="1"/>
              <a:t>android:textColor</a:t>
            </a:r>
            <a:r>
              <a:rPr lang="en-US" dirty="0"/>
              <a:t>"&gt;#FF0000&lt;/item&gt;</a:t>
            </a:r>
          </a:p>
          <a:p>
            <a:r>
              <a:rPr lang="en-US" dirty="0"/>
              <a:t>    &lt;/style&gt;</a:t>
            </a:r>
          </a:p>
          <a:p>
            <a:r>
              <a:rPr lang="en-US" dirty="0"/>
              <a:t>&lt;/resources&gt;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293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ECBD2C-AC3A-E44B-B1AB-8471F5EA6A54}"/>
              </a:ext>
            </a:extLst>
          </p:cNvPr>
          <p:cNvSpPr txBox="1"/>
          <p:nvPr/>
        </p:nvSpPr>
        <p:spPr>
          <a:xfrm>
            <a:off x="4087906" y="123712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F3902D-B954-9140-B3F9-D7708F68DEE1}"/>
              </a:ext>
            </a:extLst>
          </p:cNvPr>
          <p:cNvSpPr/>
          <p:nvPr/>
        </p:nvSpPr>
        <p:spPr>
          <a:xfrm>
            <a:off x="3048000" y="2487717"/>
            <a:ext cx="6096000" cy="188256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A Theme is a style applied to an entire activity or even the entire application 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Themes are applied in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AndroidManifest.xml</a:t>
            </a:r>
            <a:endParaRPr lang="en-US" dirty="0">
              <a:solidFill>
                <a:srgbClr val="000000"/>
              </a:solidFill>
              <a:latin typeface="Roboto"/>
            </a:endParaRPr>
          </a:p>
          <a:p>
            <a:pPr algn="ctr"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&lt;application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android:theme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="@style/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AppTheme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"&gt;</a:t>
            </a: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266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64C09BF-04BA-A944-B509-6F4BB48FE526}"/>
              </a:ext>
            </a:extLst>
          </p:cNvPr>
          <p:cNvSpPr/>
          <p:nvPr/>
        </p:nvSpPr>
        <p:spPr>
          <a:xfrm>
            <a:off x="869577" y="12326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Roboto"/>
              </a:rPr>
              <a:t>Customize </a:t>
            </a:r>
            <a:r>
              <a:rPr lang="en-US" b="1" dirty="0" err="1">
                <a:latin typeface="Roboto"/>
              </a:rPr>
              <a:t>AppTheme</a:t>
            </a:r>
            <a:r>
              <a:rPr lang="en-US" b="1" dirty="0">
                <a:latin typeface="Roboto"/>
              </a:rPr>
              <a:t> of Your Project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404B28-9379-D943-99F6-AC4CE60D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83" y="2090111"/>
            <a:ext cx="9959788" cy="404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FDDED-206D-FD47-9836-4AFDAA94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739900"/>
            <a:ext cx="6756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11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39E85AE-79DA-374F-8D26-F54A3EF6A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99215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35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FDDED-206D-FD47-9836-4AFDAA94F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761" y="2174798"/>
            <a:ext cx="6756400" cy="3378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9E85AE-79DA-374F-8D26-F54A3EF6A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961" y="980998"/>
            <a:ext cx="4572000" cy="4572000"/>
          </a:xfrm>
          <a:prstGeom prst="rect">
            <a:avLst/>
          </a:prstGeom>
        </p:spPr>
      </p:pic>
      <p:pic>
        <p:nvPicPr>
          <p:cNvPr id="11" name="Online Media 10" descr="CommunicatingState_Do-Reply-1b-v2">
            <a:hlinkClick r:id="" action="ppaction://media"/>
            <a:extLst>
              <a:ext uri="{FF2B5EF4-FFF2-40B4-BE49-F238E27FC236}">
                <a16:creationId xmlns:a16="http://schemas.microsoft.com/office/drawing/2014/main" id="{74ED29A6-BA55-8448-BA15-6931E3DA53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25" y="3175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6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motion-incorrect-1.mp4">
            <a:hlinkClick r:id="" action="ppaction://media"/>
            <a:extLst>
              <a:ext uri="{FF2B5EF4-FFF2-40B4-BE49-F238E27FC236}">
                <a16:creationId xmlns:a16="http://schemas.microsoft.com/office/drawing/2014/main" id="{9981F2BF-31E8-E24E-AD57-CF175CFA2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4632" y="2386585"/>
            <a:ext cx="4169663" cy="2084830"/>
          </a:xfrm>
          <a:prstGeom prst="rect">
            <a:avLst/>
          </a:prstGeom>
        </p:spPr>
      </p:pic>
      <p:pic>
        <p:nvPicPr>
          <p:cNvPr id="2" name="Online Media 1" descr="motion-correct-1.mp4">
            <a:hlinkClick r:id="" action="ppaction://media"/>
            <a:extLst>
              <a:ext uri="{FF2B5EF4-FFF2-40B4-BE49-F238E27FC236}">
                <a16:creationId xmlns:a16="http://schemas.microsoft.com/office/drawing/2014/main" id="{D79B88B3-A84A-B549-B954-CB4AB1C9E4D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76029" y="1746167"/>
            <a:ext cx="6731338" cy="336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8800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08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</Words>
  <Application>Microsoft Macintosh PowerPoint</Application>
  <PresentationFormat>Widescreen</PresentationFormat>
  <Paragraphs>121</Paragraphs>
  <Slides>39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Roboto</vt:lpstr>
      <vt:lpstr>Office Theme</vt:lpstr>
      <vt:lpstr>User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UX in Android</vt:lpstr>
      <vt:lpstr>UX in Android</vt:lpstr>
      <vt:lpstr>UX in Android</vt:lpstr>
      <vt:lpstr>UX in Android</vt:lpstr>
      <vt:lpstr>User Experience</vt:lpstr>
      <vt:lpstr>User Experience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Experience</dc:title>
  <dc:creator>140064015 Bassam A . Almutairi</dc:creator>
  <cp:lastModifiedBy>140064015 Bassam A . Almutairi</cp:lastModifiedBy>
  <cp:revision>1</cp:revision>
  <dcterms:created xsi:type="dcterms:W3CDTF">2021-01-23T16:01:00Z</dcterms:created>
  <dcterms:modified xsi:type="dcterms:W3CDTF">2021-01-23T16:01:28Z</dcterms:modified>
</cp:coreProperties>
</file>